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16AFA3-EA81-43EC-A85C-B4B0D017BE15}">
  <a:tblStyle styleId="{E616AFA3-EA81-43EC-A85C-B4B0D017BE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797a948b8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797a948b8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97a948b8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797a948b8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797a948b8_1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797a948b8_1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797a948b8_1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797a948b8_1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797a948b8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797a948b8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797a948b8_1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797a948b8_1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97a948b8_1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97a948b8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b442dd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b442d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97a948b8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97a948b8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97a948b8_1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97a948b8_1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b442ddc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b442ddc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b442dd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b442dd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aw.cornell.edu/constitution/fourth_amendme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hyperlink" Target="https://www.seattle.gov/dpd/cs/groups/pan/@pan/documents/web_informational/p227398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Investigating Terry Stops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Macias-Matsuura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263025" y="265300"/>
            <a:ext cx="4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Metrics &amp; Model Selection</a:t>
            </a:r>
            <a:endParaRPr b="1"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263025" y="1063675"/>
            <a:ext cx="49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Precision &amp; F1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Avoid false positives (no false assumptions)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Logistic Regression (GridsearchCV)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Quick and interpretable coefficients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Random Forest Classifier </a:t>
            </a:r>
            <a:r>
              <a:rPr b="1" lang="en" sz="1600"/>
              <a:t>(GridsearchCV)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Interpretable with feature importance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Handle Class Imbalance: </a:t>
            </a:r>
            <a:r>
              <a:rPr b="1" lang="en" sz="1600"/>
              <a:t>SMOTE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Handle skew in nominal features: </a:t>
            </a:r>
            <a:r>
              <a:rPr b="1" lang="en" sz="1600"/>
              <a:t>StandardScaler( )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25" y="445025"/>
            <a:ext cx="3304275" cy="1771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2"/>
          <p:cNvCxnSpPr/>
          <p:nvPr/>
        </p:nvCxnSpPr>
        <p:spPr>
          <a:xfrm>
            <a:off x="374250" y="971050"/>
            <a:ext cx="1659000" cy="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325" y="2329731"/>
            <a:ext cx="2677673" cy="262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09475" y="253175"/>
            <a:ext cx="364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Scores &amp; Features</a:t>
            </a:r>
            <a:endParaRPr b="1"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263025" y="1125625"/>
            <a:ext cx="35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“Stupid” classifier predicted majority at 67% accuracy.</a:t>
            </a:r>
            <a:endParaRPr/>
          </a:p>
        </p:txBody>
      </p:sp>
      <p:graphicFrame>
        <p:nvGraphicFramePr>
          <p:cNvPr id="180" name="Google Shape;180;p23"/>
          <p:cNvGraphicFramePr/>
          <p:nvPr/>
        </p:nvGraphicFramePr>
        <p:xfrm>
          <a:off x="93200" y="225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{E616AFA3-EA81-43EC-A85C-B4B0D017BE15}</a:tableStyleId>
              </a:tblPr>
              <a:tblGrid>
                <a:gridCol w="1475175"/>
                <a:gridCol w="1475175"/>
                <a:gridCol w="147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Metric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Scores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Regression #1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0.458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0.416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Regression #2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0.457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0.381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 Regression #3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0.476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0.369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Google Shape;181;p23"/>
          <p:cNvGraphicFramePr/>
          <p:nvPr/>
        </p:nvGraphicFramePr>
        <p:xfrm>
          <a:off x="4572000" y="1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{E616AFA3-EA81-43EC-A85C-B4B0D017BE15}</a:tableStyleId>
              </a:tblPr>
              <a:tblGrid>
                <a:gridCol w="1491125"/>
                <a:gridCol w="1491125"/>
                <a:gridCol w="1491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Metric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Scores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RFC #1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0.438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0.400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RFC #2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0.452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0.425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RFC #3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0.461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0.418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41100" y="2964725"/>
            <a:ext cx="36423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along with p-value used to feature select for logistic regression.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Feature importance used to feature select with Random Forest</a:t>
            </a:r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>
            <a:off x="341025" y="948500"/>
            <a:ext cx="221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460900" y="167925"/>
            <a:ext cx="85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Model: Random Forest with GridsearchCV</a:t>
            </a:r>
            <a:endParaRPr b="1"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287750" y="948500"/>
            <a:ext cx="2557700" cy="3730200"/>
            <a:chOff x="287750" y="948500"/>
            <a:chExt cx="2557700" cy="3730200"/>
          </a:xfrm>
        </p:grpSpPr>
        <p:sp>
          <p:nvSpPr>
            <p:cNvPr id="190" name="Google Shape;190;p24"/>
            <p:cNvSpPr/>
            <p:nvPr/>
          </p:nvSpPr>
          <p:spPr>
            <a:xfrm>
              <a:off x="287750" y="948500"/>
              <a:ext cx="2355300" cy="373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362350" y="1001800"/>
              <a:ext cx="2483100" cy="3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latin typeface="Proxima Nova"/>
                  <a:ea typeface="Proxima Nova"/>
                  <a:cs typeface="Proxima Nova"/>
                  <a:sym typeface="Proxima Nova"/>
                </a:rPr>
                <a:t>Best Estimator</a:t>
              </a:r>
              <a:endParaRPr b="1" sz="1200" u="sng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bootstrap=True, ccp_alpha=0.0,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class_weight='balanced',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criterion='gini',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max_depth=40,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max_features='auto',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max_leaf_nodes=None,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max_samples=None,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min_impurity_decrease=0.0,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min_impurity_split=1e-05,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min_samples_leaf=1,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min_samples_split=2,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min_weight_fraction_leaf=0.0,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n_estimators=350,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n_jobs=None,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oob_score=False,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random_state=None,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verbose=0, 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warm_start=</a:t>
              </a: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False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7023200" y="2291325"/>
            <a:ext cx="1332050" cy="884725"/>
            <a:chOff x="7023200" y="980475"/>
            <a:chExt cx="1332050" cy="884725"/>
          </a:xfrm>
        </p:grpSpPr>
        <p:sp>
          <p:nvSpPr>
            <p:cNvPr id="193" name="Google Shape;193;p24"/>
            <p:cNvSpPr/>
            <p:nvPr/>
          </p:nvSpPr>
          <p:spPr>
            <a:xfrm>
              <a:off x="7023200" y="980475"/>
              <a:ext cx="1321500" cy="8847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 txBox="1"/>
            <p:nvPr/>
          </p:nvSpPr>
          <p:spPr>
            <a:xfrm>
              <a:off x="7033750" y="1001800"/>
              <a:ext cx="1321500" cy="8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latin typeface="Proxima Nova"/>
                  <a:ea typeface="Proxima Nova"/>
                  <a:cs typeface="Proxima Nova"/>
                  <a:sym typeface="Proxima Nova"/>
                </a:rPr>
                <a:t>Scores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F1: 0.4616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Precision: 0.4181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5" name="Google Shape;195;p24"/>
          <p:cNvGrpSpPr/>
          <p:nvPr/>
        </p:nvGrpSpPr>
        <p:grpSpPr>
          <a:xfrm>
            <a:off x="2715925" y="1374800"/>
            <a:ext cx="4317825" cy="3516800"/>
            <a:chOff x="2715925" y="767325"/>
            <a:chExt cx="4317825" cy="3516800"/>
          </a:xfrm>
        </p:grpSpPr>
        <p:sp>
          <p:nvSpPr>
            <p:cNvPr id="196" name="Google Shape;196;p24"/>
            <p:cNvSpPr/>
            <p:nvPr/>
          </p:nvSpPr>
          <p:spPr>
            <a:xfrm>
              <a:off x="2715925" y="767325"/>
              <a:ext cx="4188300" cy="2845500"/>
            </a:xfrm>
            <a:prstGeom prst="roundRect">
              <a:avLst>
                <a:gd fmla="val 16667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2845450" y="820625"/>
              <a:ext cx="4188300" cy="34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latin typeface="Proxima Nova"/>
                  <a:ea typeface="Proxima Nova"/>
                  <a:cs typeface="Proxima Nova"/>
                  <a:sym typeface="Proxima Nova"/>
                </a:rPr>
                <a:t>Feature Importance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o</a:t>
              </a: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ff_age 0.556938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date 0.178606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call_type_1 0.036207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call_type_0 0.030508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off_race_White 0.030083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weapon_Blade 0.026195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subj_perceived_race_White 0.026116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subj_perceived_race_Black or African American 0.025894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beat_K 0.020951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beat_E 0.019318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beat_M 0.018915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beat_F 0.017157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Proxima Nova"/>
                  <a:ea typeface="Proxima Nova"/>
                  <a:cs typeface="Proxima Nova"/>
                  <a:sym typeface="Proxima Nova"/>
                </a:rPr>
                <a:t>beat_U 0.013110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2019750" y="409375"/>
            <a:ext cx="5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Takeaways &amp; Actionable Steps</a:t>
            </a:r>
            <a:endParaRPr b="1"/>
          </a:p>
        </p:txBody>
      </p:sp>
      <p:sp>
        <p:nvSpPr>
          <p:cNvPr id="203" name="Google Shape;203;p25"/>
          <p:cNvSpPr txBox="1"/>
          <p:nvPr/>
        </p:nvSpPr>
        <p:spPr>
          <a:xfrm>
            <a:off x="468925" y="1246900"/>
            <a:ext cx="83766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American Indians and Alaskan Natives are stopped at 5.5 times their percentage of the population in Seattle which is more than any other group. At only 0.6% of the population, community outreach programs could prove fruitful.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Beats that ranked high in feature importance and where the most stops were made are located in high displacement risk areas. This could possibly be connected to housing/homelessness issues.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4" name="Google Shape;204;p25"/>
          <p:cNvCxnSpPr/>
          <p:nvPr/>
        </p:nvCxnSpPr>
        <p:spPr>
          <a:xfrm>
            <a:off x="373000" y="1417425"/>
            <a:ext cx="0" cy="660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5"/>
          <p:cNvCxnSpPr/>
          <p:nvPr/>
        </p:nvCxnSpPr>
        <p:spPr>
          <a:xfrm>
            <a:off x="373000" y="2774100"/>
            <a:ext cx="0" cy="66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5985600" y="1481450"/>
            <a:ext cx="1861200" cy="18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54575" y="357125"/>
            <a:ext cx="2119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Amendment IV</a:t>
            </a:r>
            <a:endParaRPr b="1" sz="20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78325" y="731752"/>
            <a:ext cx="4366500" cy="1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The right of the people to be secure in their persons, houses, papers, and effects, against </a:t>
            </a:r>
            <a:r>
              <a:rPr b="1" i="1" lang="en">
                <a:solidFill>
                  <a:srgbClr val="38761D"/>
                </a:solidFill>
              </a:rPr>
              <a:t>unreasonable searches and seizures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454575" y="389014"/>
            <a:ext cx="724200" cy="449956"/>
            <a:chOff x="181850" y="281350"/>
            <a:chExt cx="724200" cy="8658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183950" y="281350"/>
              <a:ext cx="0" cy="865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181850" y="281350"/>
              <a:ext cx="724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" name="Google Shape;71;p14"/>
          <p:cNvGrpSpPr/>
          <p:nvPr/>
        </p:nvGrpSpPr>
        <p:grpSpPr>
          <a:xfrm>
            <a:off x="4017375" y="1569212"/>
            <a:ext cx="724200" cy="449956"/>
            <a:chOff x="7892100" y="1778250"/>
            <a:chExt cx="724200" cy="865800"/>
          </a:xfrm>
        </p:grpSpPr>
        <p:cxnSp>
          <p:nvCxnSpPr>
            <p:cNvPr id="72" name="Google Shape;72;p14"/>
            <p:cNvCxnSpPr/>
            <p:nvPr/>
          </p:nvCxnSpPr>
          <p:spPr>
            <a:xfrm rot="10800000">
              <a:off x="8614200" y="1778250"/>
              <a:ext cx="0" cy="865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 rot="10800000">
              <a:off x="7892100" y="2644050"/>
              <a:ext cx="724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 txBox="1"/>
          <p:nvPr/>
        </p:nvSpPr>
        <p:spPr>
          <a:xfrm>
            <a:off x="497600" y="3076425"/>
            <a:ext cx="43875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infringement on personal liberty . . . can only be 'reasonable' under the</a:t>
            </a:r>
            <a:r>
              <a:rPr lang="en" sz="1800">
                <a:solidFill>
                  <a:schemeClr val="accent3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Fourth Amendment if we require the police to possess </a:t>
            </a:r>
            <a:r>
              <a:rPr b="1" lang="en" sz="18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'probable cause'</a:t>
            </a:r>
            <a:r>
              <a:rPr lang="en" sz="18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454575" y="2607375"/>
            <a:ext cx="330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Chief Justice Earl Warren</a:t>
            </a:r>
            <a:endParaRPr b="1" sz="2000"/>
          </a:p>
        </p:txBody>
      </p:sp>
      <p:grpSp>
        <p:nvGrpSpPr>
          <p:cNvPr id="76" name="Google Shape;76;p14"/>
          <p:cNvGrpSpPr/>
          <p:nvPr/>
        </p:nvGrpSpPr>
        <p:grpSpPr>
          <a:xfrm>
            <a:off x="454575" y="2607364"/>
            <a:ext cx="724200" cy="449956"/>
            <a:chOff x="181850" y="281350"/>
            <a:chExt cx="724200" cy="865800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183950" y="281350"/>
              <a:ext cx="0" cy="865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81850" y="281350"/>
              <a:ext cx="724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" name="Google Shape;79;p14"/>
          <p:cNvGrpSpPr/>
          <p:nvPr/>
        </p:nvGrpSpPr>
        <p:grpSpPr>
          <a:xfrm>
            <a:off x="4120625" y="3970412"/>
            <a:ext cx="724200" cy="449956"/>
            <a:chOff x="7892100" y="1778250"/>
            <a:chExt cx="724200" cy="865800"/>
          </a:xfrm>
        </p:grpSpPr>
        <p:cxnSp>
          <p:nvCxnSpPr>
            <p:cNvPr id="80" name="Google Shape;80;p14"/>
            <p:cNvCxnSpPr/>
            <p:nvPr/>
          </p:nvCxnSpPr>
          <p:spPr>
            <a:xfrm rot="10800000">
              <a:off x="8614200" y="1778250"/>
              <a:ext cx="0" cy="865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4"/>
            <p:cNvCxnSpPr/>
            <p:nvPr/>
          </p:nvCxnSpPr>
          <p:spPr>
            <a:xfrm rot="10800000">
              <a:off x="7892100" y="2644050"/>
              <a:ext cx="724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" name="Google Shape;82;p14"/>
          <p:cNvSpPr txBox="1"/>
          <p:nvPr/>
        </p:nvSpPr>
        <p:spPr>
          <a:xfrm>
            <a:off x="5550175" y="1481450"/>
            <a:ext cx="2756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Proxima Nova"/>
                <a:ea typeface="Proxima Nova"/>
                <a:cs typeface="Proxima Nova"/>
                <a:sym typeface="Proxima Nova"/>
              </a:rPr>
              <a:t>TERRY</a:t>
            </a:r>
            <a:endParaRPr b="1" sz="3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Proxima Nova"/>
                <a:ea typeface="Proxima Nova"/>
                <a:cs typeface="Proxima Nova"/>
                <a:sym typeface="Proxima Nova"/>
              </a:rPr>
              <a:t>v.</a:t>
            </a:r>
            <a:endParaRPr b="1" sz="3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Proxima Nova"/>
                <a:ea typeface="Proxima Nova"/>
                <a:cs typeface="Proxima Nova"/>
                <a:sym typeface="Proxima Nova"/>
              </a:rPr>
              <a:t>OHIO</a:t>
            </a:r>
            <a:endParaRPr b="1" sz="3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16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 Questions</a:t>
            </a:r>
            <a:endParaRPr b="1"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63025" y="826900"/>
            <a:ext cx="85206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data analysis to illuminate possible areas of bias when making stops based on probable cause?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we can see a disproportionate application of stops leading to arrests, what can we do to begin to address an uneven application of the law? </a:t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287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 Methods</a:t>
            </a:r>
            <a:endParaRPr b="1"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263025" y="3548650"/>
            <a:ext cx="85206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Prediction: Did a Terry Stop end in an arrest?</a:t>
            </a:r>
            <a:r>
              <a:rPr lang="en"/>
              <a:t> </a:t>
            </a: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320575" y="2669850"/>
            <a:ext cx="35694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6621925" y="52625"/>
            <a:ext cx="1887300" cy="46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17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63025" y="1109200"/>
            <a:ext cx="47799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Seattle’s Open Data Program (2015 -2019)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Post-Cleaning: 28,530 Terry Stops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variables nominal/categorical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Dummy variables used as to not place “value”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99" name="Google Shape;99;p16"/>
          <p:cNvGraphicFramePr/>
          <p:nvPr/>
        </p:nvGraphicFramePr>
        <p:xfrm>
          <a:off x="6555300" y="110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{E616AFA3-EA81-43EC-A85C-B4B0D017BE15}</a:tableStyleId>
              </a:tblPr>
              <a:tblGrid>
                <a:gridCol w="1887350"/>
              </a:tblGrid>
              <a:tr h="3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Features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Stop Resolution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Subject Age Group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Weapon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Officer Age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Officer Gender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Officer Race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Subject Race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Subject Gender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Call Type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Frisk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Beat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 of Stop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The Seattle Police Department: Cooperating and Coordinating with ..."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750" y="3956875"/>
            <a:ext cx="565350" cy="68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>
            <a:off x="370175" y="1052075"/>
            <a:ext cx="90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6291300" y="4475925"/>
            <a:ext cx="264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291300" y="1606350"/>
            <a:ext cx="264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63025" y="4667875"/>
            <a:ext cx="192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55383" y="4639050"/>
            <a:ext cx="2022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Discrete values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20775" y="172275"/>
            <a:ext cx="26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Stops Made By Officer Race</a:t>
            </a:r>
            <a:endParaRPr b="1"/>
          </a:p>
        </p:txBody>
      </p:sp>
      <p:cxnSp>
        <p:nvCxnSpPr>
          <p:cNvPr id="111" name="Google Shape;111;p17"/>
          <p:cNvCxnSpPr/>
          <p:nvPr/>
        </p:nvCxnSpPr>
        <p:spPr>
          <a:xfrm>
            <a:off x="318225" y="1279450"/>
            <a:ext cx="1929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75" y="152400"/>
            <a:ext cx="3902769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66675">
              <a:srgbClr val="000000">
                <a:alpha val="50000"/>
              </a:srgbClr>
            </a:outerShdw>
          </a:effectLst>
        </p:spPr>
      </p:pic>
      <p:graphicFrame>
        <p:nvGraphicFramePr>
          <p:cNvPr id="113" name="Google Shape;113;p17"/>
          <p:cNvGraphicFramePr/>
          <p:nvPr/>
        </p:nvGraphicFramePr>
        <p:xfrm>
          <a:off x="114075" y="154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{E616AFA3-EA81-43EC-A85C-B4B0D017BE15}</a:tableStyleId>
              </a:tblPr>
              <a:tblGrid>
                <a:gridCol w="2979600"/>
                <a:gridCol w="1731950"/>
              </a:tblGrid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Officer Race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% Stops =&gt; Arrest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Hispanic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American Indian/Native Alaskan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Mixed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Asian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Black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Pacific Islander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20775" y="17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Arrests By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Subject’s Perceived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Race</a:t>
            </a:r>
            <a:endParaRPr b="1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175" y="313450"/>
            <a:ext cx="5203324" cy="4516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66675">
              <a:srgbClr val="000000">
                <a:alpha val="50000"/>
              </a:srgbClr>
            </a:outerShdw>
          </a:effectLst>
        </p:spPr>
      </p:pic>
      <p:sp>
        <p:nvSpPr>
          <p:cNvPr id="120" name="Google Shape;120;p18"/>
          <p:cNvSpPr txBox="1"/>
          <p:nvPr/>
        </p:nvSpPr>
        <p:spPr>
          <a:xfrm>
            <a:off x="233800" y="1768425"/>
            <a:ext cx="34260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Stops leading to arrests by the subjects’ perceived race are roughly the same proportionally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12850"/>
            <a:ext cx="3507376" cy="19172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66675">
              <a:srgbClr val="000000">
                <a:alpha val="50000"/>
              </a:srgbClr>
            </a:outerShdw>
          </a:effectLst>
        </p:spPr>
      </p:pic>
      <p:cxnSp>
        <p:nvCxnSpPr>
          <p:cNvPr id="122" name="Google Shape;122;p18"/>
          <p:cNvCxnSpPr/>
          <p:nvPr/>
        </p:nvCxnSpPr>
        <p:spPr>
          <a:xfrm>
            <a:off x="318225" y="1682225"/>
            <a:ext cx="168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20775" y="17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Stops &amp; Population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Subjects’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Perceived Race </a:t>
            </a:r>
            <a:endParaRPr b="1"/>
          </a:p>
        </p:txBody>
      </p:sp>
      <p:sp>
        <p:nvSpPr>
          <p:cNvPr id="128" name="Google Shape;128;p19"/>
          <p:cNvSpPr txBox="1"/>
          <p:nvPr/>
        </p:nvSpPr>
        <p:spPr>
          <a:xfrm>
            <a:off x="220775" y="1842513"/>
            <a:ext cx="34260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Blacks stopped at </a:t>
            </a:r>
            <a:r>
              <a:rPr b="1" lang="en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4.81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times the population percentage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American Indian and Alaskan Natives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stopped at </a:t>
            </a:r>
            <a:r>
              <a:rPr b="1" lang="en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5.5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times the population percentage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318225" y="1725500"/>
            <a:ext cx="168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352" y="172275"/>
            <a:ext cx="4581648" cy="22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350" y="2649851"/>
            <a:ext cx="4581650" cy="222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/>
          <p:nvPr/>
        </p:nvCxnSpPr>
        <p:spPr>
          <a:xfrm flipH="1">
            <a:off x="5618925" y="2430075"/>
            <a:ext cx="542700" cy="22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9"/>
          <p:cNvCxnSpPr/>
          <p:nvPr/>
        </p:nvCxnSpPr>
        <p:spPr>
          <a:xfrm flipH="1">
            <a:off x="7424725" y="2425275"/>
            <a:ext cx="605100" cy="21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418900" y="1723750"/>
            <a:ext cx="3121500" cy="283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220775" y="172275"/>
            <a:ext cx="26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Police Beats</a:t>
            </a:r>
            <a:endParaRPr b="1"/>
          </a:p>
        </p:txBody>
      </p:sp>
      <p:cxnSp>
        <p:nvCxnSpPr>
          <p:cNvPr id="140" name="Google Shape;140;p20"/>
          <p:cNvCxnSpPr/>
          <p:nvPr/>
        </p:nvCxnSpPr>
        <p:spPr>
          <a:xfrm>
            <a:off x="318225" y="776950"/>
            <a:ext cx="1929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" name="Google Shape;141;p20"/>
          <p:cNvGrpSpPr/>
          <p:nvPr/>
        </p:nvGrpSpPr>
        <p:grpSpPr>
          <a:xfrm>
            <a:off x="4671850" y="460425"/>
            <a:ext cx="4093724" cy="4093724"/>
            <a:chOff x="4503750" y="148250"/>
            <a:chExt cx="4093724" cy="4093724"/>
          </a:xfrm>
        </p:grpSpPr>
        <p:pic>
          <p:nvPicPr>
            <p:cNvPr id="142" name="Google Shape;14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3750" y="148250"/>
              <a:ext cx="4093724" cy="4093724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3300000" dist="76200">
                <a:srgbClr val="000000">
                  <a:alpha val="50000"/>
                </a:srgbClr>
              </a:outerShdw>
            </a:effectLst>
          </p:spPr>
        </p:pic>
        <p:sp>
          <p:nvSpPr>
            <p:cNvPr id="143" name="Google Shape;143;p20"/>
            <p:cNvSpPr/>
            <p:nvPr/>
          </p:nvSpPr>
          <p:spPr>
            <a:xfrm>
              <a:off x="5652575" y="3861225"/>
              <a:ext cx="249600" cy="17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428750" rotWithShape="0" algn="bl" dir="3300000" dist="762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0000"/>
                  </a:solidFill>
                </a:rPr>
                <a:t>E</a:t>
              </a:r>
              <a:endParaRPr b="1" sz="1100">
                <a:solidFill>
                  <a:srgbClr val="FF0000"/>
                </a:solidFill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784700" y="3861225"/>
              <a:ext cx="249600" cy="17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428750" rotWithShape="0" algn="bl" dir="3300000" dist="762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0000"/>
                  </a:solidFill>
                </a:rPr>
                <a:t>M</a:t>
              </a:r>
              <a:endParaRPr b="1" sz="1100">
                <a:solidFill>
                  <a:srgbClr val="FF0000"/>
                </a:solidFill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401747" y="3861225"/>
              <a:ext cx="196800" cy="17280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ffectLst>
              <a:outerShdw blurRad="1428750" rotWithShape="0" algn="bl" dir="3300000" dist="762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0000"/>
                  </a:solidFill>
                </a:rPr>
                <a:t>K</a:t>
              </a:r>
              <a:endParaRPr b="1" sz="1100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Google Shape;146;p20"/>
          <p:cNvGrpSpPr/>
          <p:nvPr/>
        </p:nvGrpSpPr>
        <p:grpSpPr>
          <a:xfrm>
            <a:off x="444767" y="1748531"/>
            <a:ext cx="3069759" cy="2644769"/>
            <a:chOff x="1215125" y="1615139"/>
            <a:chExt cx="3434504" cy="2946161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5125" y="3178400"/>
              <a:ext cx="3356875" cy="138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20"/>
            <p:cNvCxnSpPr/>
            <p:nvPr/>
          </p:nvCxnSpPr>
          <p:spPr>
            <a:xfrm flipH="1">
              <a:off x="3366325" y="3001575"/>
              <a:ext cx="691800" cy="99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20"/>
            <p:cNvSpPr txBox="1"/>
            <p:nvPr/>
          </p:nvSpPr>
          <p:spPr>
            <a:xfrm rot="-3136862">
              <a:off x="3836732" y="2538831"/>
              <a:ext cx="850293" cy="32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Beat M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50" name="Google Shape;150;p20"/>
            <p:cNvCxnSpPr/>
            <p:nvPr/>
          </p:nvCxnSpPr>
          <p:spPr>
            <a:xfrm flipH="1">
              <a:off x="2769525" y="2356750"/>
              <a:ext cx="691800" cy="99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" name="Google Shape;151;p20"/>
            <p:cNvCxnSpPr/>
            <p:nvPr/>
          </p:nvCxnSpPr>
          <p:spPr>
            <a:xfrm flipH="1">
              <a:off x="2809425" y="2485150"/>
              <a:ext cx="691800" cy="999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" name="Google Shape;152;p20"/>
            <p:cNvSpPr txBox="1"/>
            <p:nvPr/>
          </p:nvSpPr>
          <p:spPr>
            <a:xfrm rot="-3136862">
              <a:off x="3245232" y="1888781"/>
              <a:ext cx="850293" cy="32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Beat K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3" name="Google Shape;153;p20"/>
            <p:cNvSpPr txBox="1"/>
            <p:nvPr/>
          </p:nvSpPr>
          <p:spPr>
            <a:xfrm rot="-3136862">
              <a:off x="3287082" y="2041581"/>
              <a:ext cx="850293" cy="32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Proxima Nova"/>
                  <a:ea typeface="Proxima Nova"/>
                  <a:cs typeface="Proxima Nova"/>
                  <a:sym typeface="Proxima Nova"/>
                </a:rPr>
                <a:t>Beat E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4" name="Google Shape;154;p20"/>
          <p:cNvSpPr txBox="1"/>
          <p:nvPr>
            <p:ph type="title"/>
          </p:nvPr>
        </p:nvSpPr>
        <p:spPr>
          <a:xfrm>
            <a:off x="473600" y="1827025"/>
            <a:ext cx="18840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Feature Importance</a:t>
            </a:r>
            <a:endParaRPr b="1"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220775" y="172275"/>
            <a:ext cx="26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Police Beats</a:t>
            </a:r>
            <a:endParaRPr b="1"/>
          </a:p>
        </p:txBody>
      </p:sp>
      <p:cxnSp>
        <p:nvCxnSpPr>
          <p:cNvPr id="160" name="Google Shape;160;p21"/>
          <p:cNvCxnSpPr/>
          <p:nvPr/>
        </p:nvCxnSpPr>
        <p:spPr>
          <a:xfrm>
            <a:off x="318225" y="769750"/>
            <a:ext cx="1929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66" y="281463"/>
            <a:ext cx="3016107" cy="4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7375"/>
            <a:ext cx="5279322" cy="409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5816075" y="4527588"/>
            <a:ext cx="3020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City of Seattle Department of Planning &amp; Development  (</a:t>
            </a: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 flipH="1" rot="10800000">
            <a:off x="3129575" y="2788175"/>
            <a:ext cx="4423800" cy="244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